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9" r:id="rId6"/>
    <p:sldId id="261" r:id="rId7"/>
    <p:sldId id="262" r:id="rId8"/>
    <p:sldId id="264" r:id="rId9"/>
    <p:sldId id="270" r:id="rId10"/>
    <p:sldId id="271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E6DA-DA24-4AB5-8B6B-0270DBF3C8B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00E1-5D86-49E5-A918-59F187A1A5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64328-E554-4F57-A5C0-F9E7CB439960}" type="slidenum">
              <a:rPr lang="en-US"/>
              <a:pPr/>
              <a:t>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ACFD8-4C20-42C8-983B-5E21F1C91CD8}" type="slidenum">
              <a:rPr lang="en-US"/>
              <a:pPr/>
              <a:t>13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150BA-5DA6-4009-9D97-FAEC68B9F5E1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96BD7-26C1-4BF0-8AB3-C0CDB2882A12}" type="slidenum">
              <a:rPr lang="en-US"/>
              <a:pPr/>
              <a:t>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EDF8A-27CD-4C1B-AA4C-A9B795483040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7C9C2-33D8-4120-8D3C-1D2D6381C3BD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68EE7-A7D1-464D-8A10-BBB53673119B}" type="slidenum">
              <a:rPr lang="en-US"/>
              <a:pPr/>
              <a:t>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46B3F-3F29-4C5F-9ADA-0A746C299F36}" type="slidenum">
              <a:rPr lang="en-US"/>
              <a:pPr/>
              <a:t>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C2250-BA4B-4B2E-BFD6-629E490BF6E0}" type="slidenum">
              <a:rPr lang="en-US"/>
              <a:pPr/>
              <a:t>9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8F881-8CA1-4F75-8B1E-7BD2BA2D961F}" type="slidenum">
              <a:rPr lang="en-US"/>
              <a:pPr/>
              <a:t>11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E630A-A554-484F-AC10-07482588B42A}" type="slidenum">
              <a:rPr lang="en-US"/>
              <a:pPr/>
              <a:t>12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10DCD51-18E7-490A-9195-3C3BE31FD6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2A4B4F-AF3D-44E1-8EF1-8CBEA9838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CD51-18E7-490A-9195-3C3BE31FD6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4B4F-AF3D-44E1-8EF1-8CBEA9838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CD51-18E7-490A-9195-3C3BE31FD6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4B4F-AF3D-44E1-8EF1-8CBEA9838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1550FE-F8A8-4AF7-AC9D-1213B2372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2BCAB9-F9C5-46FC-86B4-90E8520CD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428211-7BC0-419A-98A7-34E44179E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AF7B22-DF27-4DDE-9B39-92600A6EF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039B50-3F4D-41B7-950A-841B4C804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78EFD3-A4D0-4D78-B5AA-BF15D5DC9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CD51-18E7-490A-9195-3C3BE31FD6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4B4F-AF3D-44E1-8EF1-8CBEA9838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CD51-18E7-490A-9195-3C3BE31FD6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4B4F-AF3D-44E1-8EF1-8CBEA9838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CD51-18E7-490A-9195-3C3BE31FD6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4B4F-AF3D-44E1-8EF1-8CBEA9838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0DCD51-18E7-490A-9195-3C3BE31FD6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2A4B4F-AF3D-44E1-8EF1-8CBEA9838E8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10DCD51-18E7-490A-9195-3C3BE31FD6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2A4B4F-AF3D-44E1-8EF1-8CBEA9838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CD51-18E7-490A-9195-3C3BE31FD6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4B4F-AF3D-44E1-8EF1-8CBEA9838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CD51-18E7-490A-9195-3C3BE31FD6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4B4F-AF3D-44E1-8EF1-8CBEA9838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CD51-18E7-490A-9195-3C3BE31FD6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4B4F-AF3D-44E1-8EF1-8CBEA9838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10DCD51-18E7-490A-9195-3C3BE31FD6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2A4B4F-AF3D-44E1-8EF1-8CBEA9838E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11.3-11.5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67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Properties of Liquids, </a:t>
            </a:r>
          </a:p>
          <a:p>
            <a:r>
              <a:rPr lang="en-US" sz="4400" dirty="0" smtClean="0"/>
              <a:t>Phase Changes, &amp; Vapor Pressure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err="1" smtClean="0"/>
              <a:t>Criticals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Critical Temperature: </a:t>
            </a:r>
          </a:p>
          <a:p>
            <a:pPr lvl="1"/>
            <a:r>
              <a:rPr lang="en-US" dirty="0" smtClean="0"/>
              <a:t>The highest temperature at which a distinct liquid phase can form</a:t>
            </a:r>
          </a:p>
          <a:p>
            <a:pPr lvl="1"/>
            <a:r>
              <a:rPr lang="en-US" dirty="0" smtClean="0"/>
              <a:t>Above this temp, no amount of pressure can cause liquefaction</a:t>
            </a:r>
          </a:p>
          <a:p>
            <a:r>
              <a:rPr lang="en-US" dirty="0" smtClean="0"/>
              <a:t>Critical Pressure:</a:t>
            </a:r>
          </a:p>
          <a:p>
            <a:pPr lvl="1"/>
            <a:r>
              <a:rPr lang="en-US" dirty="0" smtClean="0"/>
              <a:t>The pressure required to bring about liquefaction at this critical temperature</a:t>
            </a:r>
          </a:p>
          <a:p>
            <a:r>
              <a:rPr lang="en-US" dirty="0" err="1" smtClean="0"/>
              <a:t>Nonpolar</a:t>
            </a:r>
            <a:r>
              <a:rPr lang="en-US" dirty="0" smtClean="0"/>
              <a:t> molecules with low weights (weak intermolecular forces) have low </a:t>
            </a:r>
            <a:r>
              <a:rPr lang="en-US" dirty="0" err="1" smtClean="0"/>
              <a:t>criticals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Polar molecules with high weights (strong molecular forces) have high </a:t>
            </a:r>
            <a:r>
              <a:rPr lang="en-US" dirty="0" err="1" smtClean="0"/>
              <a:t>criticals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Hydrogen bonding (H</a:t>
            </a:r>
            <a:r>
              <a:rPr lang="en-US" baseline="-25000" dirty="0" smtClean="0"/>
              <a:t>2</a:t>
            </a:r>
            <a:r>
              <a:rPr lang="en-US" dirty="0" smtClean="0"/>
              <a:t>O, NH</a:t>
            </a:r>
            <a:r>
              <a:rPr lang="en-US" baseline="-25000" dirty="0" smtClean="0"/>
              <a:t>3</a:t>
            </a:r>
            <a:r>
              <a:rPr lang="en-US" dirty="0" smtClean="0"/>
              <a:t>) creates very high </a:t>
            </a:r>
            <a:r>
              <a:rPr lang="en-US" dirty="0" err="1" smtClean="0"/>
              <a:t>criticals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Vapor Pressure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At any temperature, some molecules in a liquid have enough energy to escape.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temperature rises, the fraction of molecules that have enough energy to escape increases</a:t>
            </a:r>
            <a:r>
              <a:rPr lang="en-US" sz="28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The pressure exerted by the vapor above the liquid also increases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After time, the pressure of the vapor above will become constant….we call this its </a:t>
            </a:r>
            <a:r>
              <a:rPr lang="en-US" sz="2800" b="1" dirty="0" smtClean="0"/>
              <a:t>vapor pressure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Weaker IMF correlate to higher VP!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7" descr="11_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9639"/>
          <a:stretch>
            <a:fillRect/>
          </a:stretch>
        </p:blipFill>
        <p:spPr>
          <a:xfrm>
            <a:off x="76200" y="2282825"/>
            <a:ext cx="5027613" cy="2052638"/>
          </a:xfrm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Vapor Pressure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As more molecules escape the liquid, the pressure they exert increases.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11_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9639"/>
          <a:stretch>
            <a:fillRect/>
          </a:stretch>
        </p:blipFill>
        <p:spPr>
          <a:xfrm>
            <a:off x="76200" y="2282825"/>
            <a:ext cx="5046663" cy="2060575"/>
          </a:xfrm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Vapor Pressure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liquid and vapor reach a state of dynamic equilibrium:  liquid molecules evaporate and vapor molecules condense </a:t>
            </a:r>
            <a:r>
              <a:rPr lang="en-US" sz="2800" i="1">
                <a:solidFill>
                  <a:srgbClr val="001996"/>
                </a:solidFill>
              </a:rPr>
              <a:t>at the same rate</a:t>
            </a:r>
            <a:r>
              <a:rPr lang="en-US" sz="2800" i="1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Vapor Pressure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boiling point of a liquid is the temperature at which its vapor pressure equals atmospheric pressure.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b="1" dirty="0"/>
              <a:t>normal boiling point </a:t>
            </a:r>
            <a:r>
              <a:rPr lang="en-US" sz="2800" dirty="0"/>
              <a:t>is the temperature at which its vapor pressure is 760 </a:t>
            </a:r>
            <a:r>
              <a:rPr lang="en-US" sz="2800" dirty="0" err="1"/>
              <a:t>torr</a:t>
            </a:r>
            <a:r>
              <a:rPr lang="en-US" sz="2800" dirty="0"/>
              <a:t>.</a:t>
            </a:r>
          </a:p>
        </p:txBody>
      </p:sp>
      <p:pic>
        <p:nvPicPr>
          <p:cNvPr id="74759" name="Picture 7" descr="11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575"/>
          <a:stretch>
            <a:fillRect/>
          </a:stretch>
        </p:blipFill>
        <p:spPr>
          <a:xfrm>
            <a:off x="4648200" y="1752600"/>
            <a:ext cx="3810000" cy="36401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Intermolecular Forces Affect Many Physical Properties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3810000" cy="3200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strength of the attractions between particles can greatly affect the properties of a substance or solution.</a:t>
            </a:r>
          </a:p>
        </p:txBody>
      </p:sp>
      <p:pic>
        <p:nvPicPr>
          <p:cNvPr id="55306" name="Picture 10" descr="11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4868"/>
          <a:stretch>
            <a:fillRect/>
          </a:stretch>
        </p:blipFill>
        <p:spPr>
          <a:xfrm>
            <a:off x="685800" y="1828800"/>
            <a:ext cx="3592513" cy="43434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Viscosity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943600" cy="4800600"/>
          </a:xfrm>
        </p:spPr>
        <p:txBody>
          <a:bodyPr/>
          <a:lstStyle/>
          <a:p>
            <a:r>
              <a:rPr lang="en-US" sz="2400" dirty="0"/>
              <a:t>Resistance of a liquid to flow is called </a:t>
            </a:r>
            <a:r>
              <a:rPr lang="en-US" sz="2400" dirty="0" smtClean="0">
                <a:solidFill>
                  <a:srgbClr val="001996"/>
                </a:solidFill>
              </a:rPr>
              <a:t>viscosity</a:t>
            </a:r>
            <a:endParaRPr lang="en-US" sz="2400" dirty="0"/>
          </a:p>
          <a:p>
            <a:r>
              <a:rPr lang="en-US" sz="2400" dirty="0"/>
              <a:t>It is related to the ease with which molecules can move past each </a:t>
            </a:r>
            <a:r>
              <a:rPr lang="en-US" sz="2400" dirty="0" smtClean="0"/>
              <a:t>other</a:t>
            </a:r>
          </a:p>
          <a:p>
            <a:r>
              <a:rPr lang="en-US" sz="2400" dirty="0" smtClean="0"/>
              <a:t>More viscous liquids take longer to flow through the tube pictured here</a:t>
            </a:r>
            <a:endParaRPr lang="en-US" sz="2400" dirty="0"/>
          </a:p>
          <a:p>
            <a:r>
              <a:rPr lang="en-US" sz="2400" b="1" dirty="0"/>
              <a:t>Viscosity increases with stronger intermolecular forces </a:t>
            </a:r>
            <a:r>
              <a:rPr lang="en-US" sz="2400" b="1" dirty="0" smtClean="0"/>
              <a:t>and molecular weight</a:t>
            </a:r>
          </a:p>
          <a:p>
            <a:r>
              <a:rPr lang="en-US" sz="2400" dirty="0" smtClean="0"/>
              <a:t>Viscosity decreases </a:t>
            </a:r>
            <a:r>
              <a:rPr lang="en-US" sz="2400" dirty="0"/>
              <a:t>with higher </a:t>
            </a:r>
            <a:r>
              <a:rPr lang="en-US" sz="2400" dirty="0" smtClean="0"/>
              <a:t>temperature… WHY???</a:t>
            </a:r>
            <a:endParaRPr lang="en-US" sz="2400" dirty="0"/>
          </a:p>
        </p:txBody>
      </p:sp>
      <p:pic>
        <p:nvPicPr>
          <p:cNvPr id="56333" name="Picture 13" descr="11_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4546"/>
          <a:stretch>
            <a:fillRect/>
          </a:stretch>
        </p:blipFill>
        <p:spPr>
          <a:xfrm>
            <a:off x="6019800" y="1295400"/>
            <a:ext cx="2593975" cy="3124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Tension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1219200"/>
            <a:ext cx="78486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M</a:t>
            </a:r>
            <a:r>
              <a:rPr lang="en-US" sz="2800" dirty="0" smtClean="0"/>
              <a:t>olecules on the interior are attracted in all directions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Molecules on the surface are pulled inward, reducing the surface area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Surface Tension</a:t>
            </a:r>
            <a:r>
              <a:rPr lang="en-US" sz="2800" dirty="0" smtClean="0"/>
              <a:t> is the energy required to increase the surface area of a liquid by a unit amount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b="1" dirty="0" smtClean="0"/>
              <a:t>EX: The surface tensio</a:t>
            </a:r>
            <a:r>
              <a:rPr lang="en-US" b="1" dirty="0" smtClean="0"/>
              <a:t>n of H2O at 20˚C is 7.3 x 10</a:t>
            </a:r>
            <a:r>
              <a:rPr lang="en-US" b="1" baseline="30000" dirty="0" smtClean="0"/>
              <a:t>-2</a:t>
            </a:r>
            <a:r>
              <a:rPr lang="en-US" b="1" dirty="0" smtClean="0"/>
              <a:t>J/m</a:t>
            </a:r>
            <a:r>
              <a:rPr lang="en-US" b="1" baseline="30000" dirty="0" smtClean="0"/>
              <a:t>2</a:t>
            </a:r>
            <a:r>
              <a:rPr lang="en-US" b="1" dirty="0" smtClean="0"/>
              <a:t>.  Thus, 7.3 x 10</a:t>
            </a:r>
            <a:r>
              <a:rPr lang="en-US" b="1" baseline="30000" dirty="0" smtClean="0"/>
              <a:t>-2</a:t>
            </a:r>
            <a:r>
              <a:rPr lang="en-US" b="1" dirty="0" smtClean="0"/>
              <a:t>J must be supplied to increase the surface area of water by 1m</a:t>
            </a:r>
            <a:r>
              <a:rPr lang="en-US" b="1" baseline="30000" dirty="0" smtClean="0"/>
              <a:t>2</a:t>
            </a:r>
            <a:r>
              <a:rPr lang="en-US" b="1" dirty="0" smtClean="0"/>
              <a:t>.</a:t>
            </a:r>
            <a:endParaRPr lang="en-US" sz="2600" b="1" dirty="0"/>
          </a:p>
        </p:txBody>
      </p:sp>
      <p:pic>
        <p:nvPicPr>
          <p:cNvPr id="61450" name="Picture 10" descr="11_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5501"/>
          <a:stretch>
            <a:fillRect/>
          </a:stretch>
        </p:blipFill>
        <p:spPr>
          <a:xfrm>
            <a:off x="7620000" y="4419600"/>
            <a:ext cx="1524000" cy="1830146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Cohesive Forces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Adhesive Forces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Intermolecular forces that bind similar molecules to one another</a:t>
            </a:r>
          </a:p>
          <a:p>
            <a:r>
              <a:rPr lang="en-US" dirty="0" smtClean="0"/>
              <a:t>Ex: hydrogen bonding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Intermolecular forces between unlike substances, causing the substance to bind to a surface</a:t>
            </a:r>
          </a:p>
          <a:p>
            <a:r>
              <a:rPr lang="en-US" dirty="0" smtClean="0"/>
              <a:t>Ex: water “wetting” a glass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/>
          <a:lstStyle/>
          <a:p>
            <a:r>
              <a:rPr lang="en-US" dirty="0"/>
              <a:t>Phase Changes</a:t>
            </a:r>
          </a:p>
        </p:txBody>
      </p:sp>
      <p:pic>
        <p:nvPicPr>
          <p:cNvPr id="62470" name="Picture 6" descr="11_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334"/>
          <a:stretch>
            <a:fillRect/>
          </a:stretch>
        </p:blipFill>
        <p:spPr>
          <a:xfrm>
            <a:off x="1143000" y="1600200"/>
            <a:ext cx="6562725" cy="4419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Energy Changes Associated with Changes of State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962400"/>
            <a:ext cx="7772400" cy="2590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 </a:t>
            </a:r>
            <a:r>
              <a:rPr lang="en-US" sz="2800" dirty="0">
                <a:solidFill>
                  <a:srgbClr val="001996"/>
                </a:solidFill>
              </a:rPr>
              <a:t>Heat of Fusion:</a:t>
            </a:r>
            <a:r>
              <a:rPr lang="en-US" sz="2800" dirty="0"/>
              <a:t>  Energy required to change a solid at its melting point to a liquid</a:t>
            </a:r>
            <a:r>
              <a:rPr lang="en-US" sz="2800" dirty="0" smtClean="0"/>
              <a:t>.</a:t>
            </a:r>
          </a:p>
          <a:p>
            <a:r>
              <a:rPr lang="en-US" dirty="0" smtClean="0">
                <a:solidFill>
                  <a:srgbClr val="001996"/>
                </a:solidFill>
              </a:rPr>
              <a:t>Heat of Vaporization:</a:t>
            </a:r>
            <a:r>
              <a:rPr lang="en-US" dirty="0" smtClean="0"/>
              <a:t>  Energy required to change a liquid at its boiling point to a gas.</a:t>
            </a:r>
          </a:p>
          <a:p>
            <a:r>
              <a:rPr lang="en-US" dirty="0" smtClean="0">
                <a:solidFill>
                  <a:srgbClr val="001996"/>
                </a:solidFill>
              </a:rPr>
              <a:t>Heat of Sublimation:</a:t>
            </a:r>
            <a:r>
              <a:rPr lang="en-US" dirty="0" smtClean="0"/>
              <a:t>  Energy required to change a solid directly to a gas.</a:t>
            </a:r>
          </a:p>
          <a:p>
            <a:endParaRPr lang="en-US" dirty="0" smtClean="0"/>
          </a:p>
          <a:p>
            <a:endParaRPr lang="en-US" sz="2800" dirty="0"/>
          </a:p>
        </p:txBody>
      </p:sp>
      <p:pic>
        <p:nvPicPr>
          <p:cNvPr id="63496" name="Picture 8" descr="11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5446"/>
          <a:stretch>
            <a:fillRect/>
          </a:stretch>
        </p:blipFill>
        <p:spPr>
          <a:xfrm>
            <a:off x="4191000" y="1447800"/>
            <a:ext cx="4800600" cy="2271551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Changes Associated with Changes of State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724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heat added to the system at the melting and boiling points goes into pulling the molecules farther apart from each other.</a:t>
            </a:r>
          </a:p>
          <a:p>
            <a:r>
              <a:rPr lang="en-US" sz="2800" dirty="0"/>
              <a:t>The temperature of the substance does not rise during the phase change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After the phase change is complete, the temperature will rise with further addition of heat</a:t>
            </a:r>
            <a:endParaRPr lang="en-US" sz="2800" dirty="0"/>
          </a:p>
        </p:txBody>
      </p:sp>
      <p:pic>
        <p:nvPicPr>
          <p:cNvPr id="69639" name="Picture 7" descr="11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4015"/>
          <a:stretch>
            <a:fillRect/>
          </a:stretch>
        </p:blipFill>
        <p:spPr>
          <a:xfrm>
            <a:off x="152400" y="1981200"/>
            <a:ext cx="4140200" cy="30749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676275"/>
            <a:ext cx="8382000" cy="3873500"/>
            <a:chOff x="192" y="-102"/>
            <a:chExt cx="5280" cy="2440"/>
          </a:xfrm>
        </p:grpSpPr>
        <p:sp>
          <p:nvSpPr>
            <p:cNvPr id="326658" name="Text Box 2"/>
            <p:cNvSpPr txBox="1">
              <a:spLocks noChangeArrowheads="1"/>
            </p:cNvSpPr>
            <p:nvPr/>
          </p:nvSpPr>
          <p:spPr bwMode="auto">
            <a:xfrm>
              <a:off x="192" y="-102"/>
              <a:ext cx="513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650016"/>
                  </a:solidFill>
                  <a:latin typeface="Arial" charset="0"/>
                </a:rPr>
                <a:t>SAMPLE EXERCISE 11.4</a:t>
              </a:r>
              <a:r>
                <a:rPr lang="en-US" sz="2800" b="1" dirty="0">
                  <a:latin typeface="Arial" charset="0"/>
                </a:rPr>
                <a:t> Calculating </a:t>
              </a:r>
              <a:r>
                <a:rPr lang="en-US" sz="2800" dirty="0">
                  <a:latin typeface="Symbol" charset="2"/>
                </a:rPr>
                <a:t></a:t>
              </a:r>
              <a:r>
                <a:rPr lang="en-US" sz="2800" b="1" i="1" dirty="0">
                  <a:latin typeface="Arial" charset="0"/>
                </a:rPr>
                <a:t>H</a:t>
              </a:r>
              <a:r>
                <a:rPr lang="en-US" sz="2800" b="1" dirty="0">
                  <a:latin typeface="Arial" charset="0"/>
                </a:rPr>
                <a:t> for Temperature and Phase Changes</a:t>
              </a:r>
            </a:p>
          </p:txBody>
        </p:sp>
        <p:sp>
          <p:nvSpPr>
            <p:cNvPr id="326662" name="Rectangle 6"/>
            <p:cNvSpPr>
              <a:spLocks noChangeArrowheads="1"/>
            </p:cNvSpPr>
            <p:nvPr/>
          </p:nvSpPr>
          <p:spPr bwMode="auto">
            <a:xfrm>
              <a:off x="336" y="884"/>
              <a:ext cx="5136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/>
                <a:t>Calculate the enthalpy change upon converting 1.00 mol of ice at –25°C to water vapor (steam) at 125°C under a constant pressure of 1 atm. The specific heats of ice, water, and steam are 2.09 J/g-K, 4.18 J/g-K and 1.84 J/g-K, respectively. For H</a:t>
              </a:r>
              <a:r>
                <a:rPr lang="en-US" sz="2400" baseline="-25000" dirty="0"/>
                <a:t>2</a:t>
              </a:r>
              <a:r>
                <a:rPr lang="en-US" sz="2400" dirty="0"/>
                <a:t>O, </a:t>
              </a:r>
              <a:r>
                <a:rPr lang="en-US" sz="2400" dirty="0">
                  <a:latin typeface="Symbol" charset="2"/>
                </a:rPr>
                <a:t></a:t>
              </a:r>
              <a:r>
                <a:rPr lang="en-US" sz="2400" i="1" dirty="0" err="1"/>
                <a:t>H</a:t>
              </a:r>
              <a:r>
                <a:rPr lang="en-US" sz="2400" baseline="-25000" dirty="0" err="1"/>
                <a:t>fus</a:t>
              </a:r>
              <a:r>
                <a:rPr lang="en-US" sz="2400" dirty="0"/>
                <a:t> = 6.01 kJ/mol and </a:t>
              </a:r>
              <a:r>
                <a:rPr lang="en-US" sz="2400" dirty="0">
                  <a:latin typeface="Symbol" charset="2"/>
                </a:rPr>
                <a:t></a:t>
              </a:r>
              <a:r>
                <a:rPr lang="en-US" sz="2400" i="1" dirty="0" err="1"/>
                <a:t>H</a:t>
              </a:r>
              <a:r>
                <a:rPr lang="en-US" sz="2400" baseline="-25000" dirty="0" err="1"/>
                <a:t>vap</a:t>
              </a:r>
              <a:r>
                <a:rPr lang="en-US" sz="2400" dirty="0"/>
                <a:t> = 40.67 kJ/mol.</a:t>
              </a:r>
            </a:p>
          </p:txBody>
        </p:sp>
      </p:grpSp>
      <p:sp>
        <p:nvSpPr>
          <p:cNvPr id="326678" name="Rectangl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90800" y="2667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79" name="Rectangl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05000" y="40386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16150</TotalTime>
  <Words>582</Words>
  <Application>Microsoft Office PowerPoint</Application>
  <PresentationFormat>On-screen Show (4:3)</PresentationFormat>
  <Paragraphs>67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Georgia</vt:lpstr>
      <vt:lpstr>Symbol</vt:lpstr>
      <vt:lpstr>Trebuchet MS</vt:lpstr>
      <vt:lpstr>Wingdings</vt:lpstr>
      <vt:lpstr>Wingdings 2</vt:lpstr>
      <vt:lpstr>Urban</vt:lpstr>
      <vt:lpstr>11.3-11.5</vt:lpstr>
      <vt:lpstr>Intermolecular Forces Affect Many Physical Properties</vt:lpstr>
      <vt:lpstr>Viscosity</vt:lpstr>
      <vt:lpstr>Surface Tension</vt:lpstr>
      <vt:lpstr>PowerPoint Presentation</vt:lpstr>
      <vt:lpstr>Phase Changes</vt:lpstr>
      <vt:lpstr>Energy Changes Associated with Changes of State</vt:lpstr>
      <vt:lpstr>Energy Changes Associated with Changes of State</vt:lpstr>
      <vt:lpstr>PowerPoint Presentation</vt:lpstr>
      <vt:lpstr>Criticals</vt:lpstr>
      <vt:lpstr>Vapor Pressure</vt:lpstr>
      <vt:lpstr>Vapor Pressure</vt:lpstr>
      <vt:lpstr>Vapor Pressure</vt:lpstr>
      <vt:lpstr>Vapor Pressure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11.3-11.4</dc:title>
  <dc:creator>kboyle</dc:creator>
  <cp:lastModifiedBy>Kristin Boyle</cp:lastModifiedBy>
  <cp:revision>55</cp:revision>
  <dcterms:created xsi:type="dcterms:W3CDTF">2016-12-14T13:22:23Z</dcterms:created>
  <dcterms:modified xsi:type="dcterms:W3CDTF">2018-01-12T13:53:29Z</dcterms:modified>
</cp:coreProperties>
</file>